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41148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B2A56"/>
                </a:solidFill>
                <a:latin typeface="Arial"/>
              </a:rPr>
              <a:t>STUDENT INFORMATION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457200" y="621792"/>
            <a:ext cx="4114800" cy="0"/>
          </a:xfrm>
          <a:prstGeom prst="line">
            <a:avLst/>
          </a:prstGeom>
          <a:ln w="15875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57200" y="777240"/>
            <a:ext cx="132588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Full Name: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37360" y="996695"/>
            <a:ext cx="283464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" y="1097280"/>
            <a:ext cx="132588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Class / Group: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37360" y="1316736"/>
            <a:ext cx="283464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" y="1417320"/>
            <a:ext cx="132588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Date: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37360" y="1636776"/>
            <a:ext cx="283464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20640" y="566928"/>
            <a:ext cx="5486400" cy="73152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B2A56"/>
                </a:solidFill>
                <a:latin typeface="Arial"/>
              </a:rPr>
              <a:t>ACADEMICS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691640"/>
            <a:ext cx="12191695" cy="822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1773936"/>
            <a:ext cx="12191695" cy="457200"/>
          </a:xfrm>
          <a:prstGeom prst="rect">
            <a:avLst/>
          </a:prstGeom>
          <a:solidFill>
            <a:srgbClr val="EA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1819656"/>
            <a:ext cx="91440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1B2A56"/>
                </a:solidFill>
                <a:latin typeface="Arial"/>
              </a:rPr>
              <a:t>TOPIC: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71600" y="2084831"/>
            <a:ext cx="5029200" cy="0"/>
          </a:xfrm>
          <a:prstGeom prst="line">
            <a:avLst/>
          </a:prstGeom>
          <a:ln w="12700">
            <a:solidFill>
              <a:srgbClr val="9DC3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949440" y="1819656"/>
            <a:ext cx="160020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1B2A56"/>
                </a:solidFill>
                <a:latin typeface="Arial"/>
              </a:rPr>
              <a:t>INSTRUCTIONS: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9640" y="1819656"/>
            <a:ext cx="310896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 i="0">
                <a:solidFill>
                  <a:srgbClr val="6B7280"/>
                </a:solidFill>
                <a:latin typeface="Arial"/>
              </a:rPr>
              <a:t>Show full working steps.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0" y="233172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0" y="283463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0" y="333755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0" y="384047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0" y="434339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0" y="484631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0" y="534923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0" y="585215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0" y="6355079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14400" y="2999232"/>
            <a:ext cx="10360152" cy="6400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600" b="1" i="0">
                <a:solidFill>
                  <a:srgbClr val="111827"/>
                </a:solidFill>
                <a:latin typeface="Arial"/>
              </a:rPr>
              <a:t>Reading and Writing Numbers to 1000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3840480"/>
            <a:ext cx="10360152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1B2A56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4480560"/>
            <a:ext cx="10360152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0" i="1">
                <a:solidFill>
                  <a:srgbClr val="6B7280"/>
                </a:solidFill>
                <a:latin typeface="Arial"/>
              </a:rPr>
              <a:t>30 câu luyện tập  ·  10 chuẩn  ·  10 nâng cao  ·  10 vượt</a:t>
            </a:r>
          </a:p>
        </p:txBody>
      </p:sp>
      <p:pic>
        <p:nvPicPr>
          <p:cNvPr id="29" name="Picture 2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228600"/>
            <a:ext cx="1143000" cy="1143000"/>
          </a:xfrm>
          <a:prstGeom prst="rect">
            <a:avLst/>
          </a:prstGeom>
          <a:effectLst/>
        </p:spPr>
      </p:pic>
      <p:sp>
        <p:nvSpPr>
          <p:cNvPr id="30" name="TextBox 29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628 đọc là gì?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Sáu trăm tám mươi hai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Hai trăm sáu mươi tám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Tám trăm hai mươi sáu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Sáu trăm hai mươi tám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Sáu trăm ba mươi tám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Q1. </a:t>
            </a:r>
            <a:r>
              <a:rPr sz="1300" i="0">
                <a:solidFill>
                  <a:srgbClr val="111827"/>
                </a:solidFill>
                <a:latin typeface="Arial"/>
              </a:rPr>
              <a:t>How do you read the number 628 in words?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Six hundred and eighty-two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Two hundred and sixty-eight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Eight hundred and twenty-six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Six hundred and twenty-eight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Six hundred and thirty-eight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628 đọc là gì?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How do you read the number 628 in words?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Sáu trăm tám mươi hai  /  Six hundred and eighty-two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Hai trăm sáu mươi tám  /  Two hundred and sixty-eight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Tám trăm hai mươi sáu  /  Eight hundred and twenty-six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Sáu trăm hai mươi tám  /  Six hundred and twenty-eight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Sáu trăm ba mươi tám  /  Six hundred and thirty-eight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628 = Sáu trăm hai mươi tám.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628 = Six hundred and twenty-eight.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đọc nào đúng với số 315?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Ba trăm mười lăm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Ba trăm năm mươi mốt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Một trăm ba mươi lăm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Năm trăm mười ba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Ba trăm hai mươi lăm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is the correct way to say 315?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Three hundred and fifteen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Three hundred and fifty-one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One hundred and thirty-five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Five hundred and thirteen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Three hundred and twenty-five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đọc nào đúng với số 315?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is the correct way to say 315?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Ba trăm mười lăm  /  Three hundred and fifteen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Ba trăm năm mươi mốt  /  Three hundred and fifty-one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Một trăm ba mươi lăm  /  One hundred and thirty-five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Năm trăm mười ba  /  Five hundred and thirteen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Ba trăm hai mươi lăm  /  Three hundred and twenty-five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315 = Ba trăm mười lăm.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315 = Three hundred and fifteen.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471 được đọc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Bốn trăm mười bảy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Bảy trăm bốn mươi mốt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Bốn trăm bảy mươi mốt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Một trăm bảy mươi tư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Bốn trăm tám mươi mốt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Q3. </a:t>
            </a:r>
            <a:r>
              <a:rPr sz="1300" i="0">
                <a:solidFill>
                  <a:srgbClr val="111827"/>
                </a:solidFill>
                <a:latin typeface="Arial"/>
              </a:rPr>
              <a:t>The number 471 is read as?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Four hundred and seventeen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Seven hundred and forty-one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Four hundred and seventy-one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One hundred and seventy-four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Four hundred and eighty-one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471 được đọc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number 471 is read as?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Bốn trăm mười bảy  /  Four hundred and seventeen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Bảy trăm bốn mươi mốt  /  Seven hundred and forty-one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Bốn trăm bảy mươi mốt  /  Four hundred and seventy-one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Một trăm bảy mươi tư  /  One hundred and seventy-four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Bốn trăm tám mươi mốt  /  Four hundred and eighty-one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471 = Bốn trăm bảy mươi mốt.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471 = Four hundred and seventy-one.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Q4. </a:t>
            </a:r>
            <a:r>
              <a:rPr sz="1300" i="0">
                <a:solidFill>
                  <a:srgbClr val="111827"/>
                </a:solidFill>
                <a:latin typeface="Arial"/>
              </a:rPr>
              <a:t>Đọc số 906.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Chín trăm sáu mươi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Chín trăm linh sáu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Sáu trăm linh chín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Chín trăm mười sáu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Chín trăm linh bảy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Q4. </a:t>
            </a:r>
            <a:r>
              <a:rPr sz="1300" i="0">
                <a:solidFill>
                  <a:srgbClr val="111827"/>
                </a:solidFill>
                <a:latin typeface="Arial"/>
              </a:rPr>
              <a:t>Read the number 906 in words.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Nine hundred and sixty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Nine hundred and six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Six hundred and nine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Nine hundred and sixteen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Nine hundred and seven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Q4. </a:t>
            </a:r>
            <a:r>
              <a:rPr sz="1300" i="0">
                <a:solidFill>
                  <a:srgbClr val="111827"/>
                </a:solidFill>
                <a:latin typeface="Arial"/>
              </a:rPr>
              <a:t>Đọc số 906.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Read the number 906 in words.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Chín trăm sáu mươi  /  Nine hundred and sixty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Chín trăm linh sáu  /  Nine hundred and six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Sáu trăm linh chín  /  Six hundred and nine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Chín trăm mười sáu  /  Nine hundred and sixteen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Chín trăm linh bảy  /  Nine hundred and seven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906 = Chín trăm linh sáu.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906 = Nine hundred and six.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253 đọc như thế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Hai trăm ba mươi lăm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Năm trăm hai mươi ba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Ba trăm năm mươi hai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Hai trăm sáu mươi ba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Hai trăm năm mươi ba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Q5. </a:t>
            </a:r>
            <a:r>
              <a:rPr sz="1300" i="0">
                <a:solidFill>
                  <a:srgbClr val="111827"/>
                </a:solidFill>
                <a:latin typeface="Arial"/>
              </a:rPr>
              <a:t>How is 253 read in words?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Two hundred and thirty-five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Five hundred and twenty-three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Three hundred and fifty-two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Two hundred and sixty-three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Two hundred and fifty-three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253 đọc như thế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How is 253 read in words?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Hai trăm ba mươi lăm  /  Two hundred and thirty-five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Năm trăm hai mươi ba  /  Five hundred and twenty-three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Ba trăm năm mươi hai  /  Three hundred and fifty-two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Hai trăm sáu mươi ba  /  Two hundred and sixty-three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Hai trăm năm mươi ba  /  Two hundred and fifty-three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253 = Hai trăm năm mươi ba.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253 = Two hundred and fifty-three.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Q6.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đọc đúng của số 684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Sáu trăm tám mươi tư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Sáu trăm bốn mươi tám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Tám trăm sáu mươi tư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Bốn trăm tám mươi sáu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Sáu trăm chín mươi tư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Q6. </a:t>
            </a:r>
            <a:r>
              <a:rPr sz="1300" i="0">
                <a:solidFill>
                  <a:srgbClr val="111827"/>
                </a:solidFill>
                <a:latin typeface="Arial"/>
              </a:rPr>
              <a:t>The correct reading of 684 is?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Six hundred and eighty-four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Six hundred and forty-eight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Eight hundred and sixty-four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Four hundred and eighty-six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Six hundred and ninety-four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Q6.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đọc đúng của số 684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correct reading of 684 is?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Sáu trăm tám mươi tư  /  Six hundred and eighty-four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Sáu trăm bốn mươi tám  /  Six hundred and forty-eight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Tám trăm sáu mươi tư  /  Eight hundred and sixty-four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Bốn trăm tám mươi sáu  /  Four hundred and eighty-six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Sáu trăm chín mươi tư  /  Six hundred and ninety-four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29/151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684 = Sáu trăm tám mươi tư.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684 = Six hundred and eighty-four.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Q7.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519 đọc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Năm trăm chín mươi mốt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Một trăm năm mươi chín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Chín trăm mười lăm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Năm trăm mười chín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Năm trăm hai mươi chín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Q7. </a:t>
            </a:r>
            <a:r>
              <a:rPr sz="1300" i="0">
                <a:solidFill>
                  <a:srgbClr val="111827"/>
                </a:solidFill>
                <a:latin typeface="Arial"/>
              </a:rPr>
              <a:t>The number 519 is read as?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Five hundred and ninety-one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One hundred and fifty-nine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Nine hundred and fifteen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Five hundred and nineteen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Five hundred and twenty-nine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Q7.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519 đọc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number 519 is read as?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Năm trăm chín mươi mốt  /  Five hundred and ninety-one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Một trăm năm mươi chín  /  One hundred and fifty-nine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Chín trăm mười lăm  /  Nine hundred and fifteen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Năm trăm mười chín  /  Five hundred and nineteen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Năm trăm hai mươi chín  /  Five hundred and twenty-nine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519 = Năm trăm mười chín.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519 = Five hundred and nineteen.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Q8. </a:t>
            </a:r>
            <a:r>
              <a:rPr sz="1300" i="0">
                <a:solidFill>
                  <a:srgbClr val="111827"/>
                </a:solidFill>
                <a:latin typeface="Arial"/>
              </a:rPr>
              <a:t>Đọc số 803.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Tám trăm ba mươi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Ba trăm linh tám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Tám trăm linh ba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Tám trăm mười ba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Tám trăm linh bốn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Q8. </a:t>
            </a:r>
            <a:r>
              <a:rPr sz="1300" i="0">
                <a:solidFill>
                  <a:srgbClr val="111827"/>
                </a:solidFill>
                <a:latin typeface="Arial"/>
              </a:rPr>
              <a:t>Read the number 803 in words.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Eight hundred and thirty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Three hundred and eight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Eight hundred and three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Eight hundred and thirteen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Eight hundred and four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Q8. </a:t>
            </a:r>
            <a:r>
              <a:rPr sz="1300" i="0">
                <a:solidFill>
                  <a:srgbClr val="111827"/>
                </a:solidFill>
                <a:latin typeface="Arial"/>
              </a:rPr>
              <a:t>Đọc số 803.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Read the number 803 in words.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Tám trăm ba mươi  /  Eight hundred and thirty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Ba trăm linh tám  /  Three hundred and eight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Tám trăm linh ba  /  Eight hundred and three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Tám trăm mười ba  /  Eight hundred and thirteen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Tám trăm linh bốn  /  Eight hundred and four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39/151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803 = Tám trăm linh ba.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803 = Eight hundred and three.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Q9.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745 được đọc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Bảy trăm năm mươi tư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Bảy trăm bốn mươi lăm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Bốn trăm bảy mươi lăm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Năm trăm bốn mươi bảy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Bảy trăm năm mươi lăm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Q9. </a:t>
            </a:r>
            <a:r>
              <a:rPr sz="1300" i="0">
                <a:solidFill>
                  <a:srgbClr val="111827"/>
                </a:solidFill>
                <a:latin typeface="Arial"/>
              </a:rPr>
              <a:t>The number 745 is read as?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Seven hundred and fifty-four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Seven hundred and forty-five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Four hundred and seventy-five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Five hundred and forty-seven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Seven hundred and fifty-five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Q9.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745 được đọc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The number 745 is read as?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Bảy trăm năm mươi tư  /  Seven hundred and fifty-four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Bảy trăm bốn mươi lăm  /  Seven hundred and forty-five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Bốn trăm bảy mươi lăm  /  Four hundred and seventy-five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Năm trăm bốn mươi bảy  /  Five hundred and forty-seven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Bảy trăm năm mươi lăm  /  Seven hundred and fifty-five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745 = Bảy trăm bốn mươi lăm.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745 = Seven hundred and forty-five.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Q10.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đọc nào đúng với số 197?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Một trăm bảy mươi chín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Chín trăm mười bảy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Bảy trăm chín mươi mốt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Một trăm linh bảy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Một trăm chín mươi bảy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025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Q10.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is the correct way to say 197?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One hundred and seventy-nine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06440" y="177393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Nine hundred and seventeen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Seven hundred and ninety-one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6440" y="213055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One hundred and seven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248716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One hundred and ninety-seven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30815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Q10.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đọc nào đúng với số 197?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is the correct way to say 197?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Một trăm bảy mươi chín  /  One hundred and seventy-nine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496312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Chín trăm mười bảy  /  Nine hundred and seventeen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852928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Bảy trăm chín mươi mốt  /  Seven hundred and ninety-one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209544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Một trăm linh bảy  /  One hundred and seven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566160"/>
            <a:ext cx="1047902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Một trăm chín mươi bảy  /  One hundred and ninety-seven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49/151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197 = Một trăm chín mươi bảy.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197 = One hundred and ninety-seven.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Q11.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“bốn trăm linh hai” được viết bằng chữ số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Q11.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numeral is “four hundred and two”?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Q11.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“bốn trăm linh hai” được viết bằng chữ số là số nào?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numeral is “four hundred and two”?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“bốn trăm linh hai” gồm 4 trăm, 0 chục, 2 đơn vị ⇒ 402.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“four hundred and two” = 4 hundreds, 0 tens, 2 ones ⇒ 402.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Q12.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“sáu trăm mười lăm” viết bằng chữ số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615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651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Q12.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 for “six hundred and fifteen”.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615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651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Q12.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“sáu trăm mười lăm” viết bằng chữ số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 for “six hundred and fifteen”.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615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651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515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650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59/151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“mười lăm” là 15 ⇒ 6 trăm 15 = 615.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“fifteen” is 15 ⇒ 600 + 15 = 615.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Q13.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“sáu trăm hai mươi mốt” có chữ số hàng đơn vị là mấy?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21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Q13. </a:t>
            </a:r>
            <a:r>
              <a:rPr sz="1300" i="0">
                <a:solidFill>
                  <a:srgbClr val="111827"/>
                </a:solidFill>
                <a:latin typeface="Arial"/>
              </a:rPr>
              <a:t>In “six hundred and twenty-one”, what is the ones digit?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21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Q13.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“sáu trăm hai mươi mốt” có chữ số hàng đơn vị là mấy?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In “six hundred and twenty-one”, what is the ones digit?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21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“hai mươi mốt” = 21 ⇒ số 621, chữ số hàng đơn vị là 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“twenty-one” = 21 ⇒ the number 621, the ones digit is 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Q14.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dưới đây có chữ số 0 ở hàng chục (khi đọc có tiếng “linh”)?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335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353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Q14.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number below has a 0 in the tens place?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335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353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Q14.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dưới đây có chữ số 0 ở hàng chục (khi đọc có tiếng “linh”)?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number below has a 0 in the tens place?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350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335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530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305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353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69/151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305 có 0 ở hàng chục, khác 0 ở hàng đơn vị ⇒ đọc “ba trăm linh năm”.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305 has 0 in the tens place ⇒ “three hundred and five”.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đọc là “chín trăm”?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990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909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9000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Q15.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number is read as “nine hundred”?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990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909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9000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Q15.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đọc là “chín trăm”?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number is read as “nine hundred”?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990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909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99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9000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900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“chín trăm” = 9 trăm 0 chục 0 đơn vị = 900.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“nine hundred” = 9 hundreds, 0 tens, 0 ones = 900.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Q16.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“tám trăm hai mươi tư” viết bằng chữ số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824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842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284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Q16.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 for “eight hundred and twenty-four”.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824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842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284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Q16.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“tám trăm hai mươi tư” viết bằng chữ số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 for “eight hundred and twenty-four”.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824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842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804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284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820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79/151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“hai mươi tư” = 24 ⇒ 8 trăm 24 = 824.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“twenty-four” = 24 ⇒ 800 + 24 = 824.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Q17.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“bảy trăm linh tám” viết bằng chữ số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780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708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Q17.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 for “seven hundred and eight”.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780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708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Q17.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“bảy trăm linh tám” viết bằng chữ số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 for “seven hundred and eight”.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780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708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807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718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“bảy trăm linh tám” = 7 trăm 0 chục 8 đơn vị = 708.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“seven hundred and eight” = 7 hundreds 0 tens 8 ones = 708.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Q18.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đọc nào đúng với số 540?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Năm trăm linh bốn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Năm trăm bốn mươi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Bốn trăm năm mươi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Bốn mươi lăm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Năm trăm bốn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459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Q18.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is the correct reading of 540?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Five hundred and four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860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Five hundred and forty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4280" y="1773936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Four hundred and fifty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Forty-five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38600" y="2130552"/>
            <a:ext cx="340766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Five hundred four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68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Q18. </a:t>
            </a:r>
            <a:r>
              <a:rPr sz="1300" i="0">
                <a:solidFill>
                  <a:srgbClr val="111827"/>
                </a:solidFill>
                <a:latin typeface="Arial"/>
              </a:rPr>
              <a:t>Cách đọc nào đúng với số 540?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is the correct reading of 540?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Năm trăm linh bốn  /  Five hundred and four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06440" y="2139696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Năm trăm bốn mươi  /  Five hundred and forty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49631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Bốn trăm năm mươi  /  Four hundred and fifty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06440" y="2496312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Bốn mươi lăm  /  Forty-five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2852928"/>
            <a:ext cx="5175504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Năm trăm bốn  /  Five hundred four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89/151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540 = năm trăm bốn mươi (0 đơn vị nên không đọc thêm).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540 = five hundred and forty (0 ones, nothing added).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Q19.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“bảy trăm mười lăm” có chữ số hàng chục là mấy?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92/151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Q19. </a:t>
            </a:r>
            <a:r>
              <a:rPr sz="1300" i="0">
                <a:solidFill>
                  <a:srgbClr val="111827"/>
                </a:solidFill>
                <a:latin typeface="Arial"/>
              </a:rPr>
              <a:t>In “seven hundred and fifteen”, what is the tens digit?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93/151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Q19.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“bảy trăm mười lăm” có chữ số hàng chục là mấy?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In “seven hundred and fifteen”, what is the tens digit?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50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94/151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“mười lăm” = 15 ⇒ số 715, chữ số hàng chục là 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95/151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19.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“fifteen” = 15 ⇒ the number 715, the tens digit is 1.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96/151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Q20.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“bốn trăm sáu mươi” (four hundred and sixty) viết bằng chữ số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460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640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416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97/151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Q20.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 for “four hundred and sixty”.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460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4328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45736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67143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640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88552" y="177393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416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98/151</a:t>
            </a:r>
          </a:p>
        </p:txBody>
      </p:sp>
      <p:pic>
        <p:nvPicPr>
          <p:cNvPr id="38" name="Picture 37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55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Q20.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“bốn trăm sáu mươi” (four hundred and sixty) viết bằng chữ số là?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 for “four hundred and sixty”.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A. 460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24328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B. 406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45736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C. 46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67143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D. 640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88552" y="2139696"/>
            <a:ext cx="1993391" cy="32918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11827"/>
                </a:solidFill>
                <a:latin typeface="Arial"/>
              </a:rPr>
              <a:t>E. 416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99/151</a:t>
            </a:r>
          </a:p>
        </p:txBody>
      </p:sp>
      <p:pic>
        <p:nvPicPr>
          <p:cNvPr id="39" name="Picture 38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 trăm 6 chục 0 đơn vị = 460.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4 hundreds, 6 tens, 0 ones = 460.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Q21.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“ba trăm linh bảy”.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Q21.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numeral: “three hundred and seven”.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Q21.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“ba trăm linh bảy”.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numeral: “three hundred and seven”.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“ba trăm linh bảy” gồm các hàng: 3 trăm 0 chục 7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Vậy số cần viết là 307.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307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“three hundred and seven” = 3 hundreds 0 tens 7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So the numeral is 307.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307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Q22.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“chín trăm hai mươi mốt”.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Q22.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numeral: “nine hundred and twenty-one”.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Q22.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“chín trăm hai mươi mốt”.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numeral: “nine hundred and twenty-one”.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109/151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“chín trăm hai mươi mốt” gồm các hàng: 9 trăm 2 chục 1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Vậy số cần viết là 921.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921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“nine hundred and twenty-one” = 9 hundreds 2 tens 1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So the numeral is 921.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921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Q23.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“tám trăm bốn mươi tư”.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Q23.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numeral: “eight hundred and forty-four”.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Q23.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“tám trăm bốn mươi tư”.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numeral: “eight hundred and forty-four”.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“tám trăm bốn mươi tư” gồm các hàng: 8 trăm 4 chục 4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Vậy số cần viết là 844.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844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23.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“eight hundred and forty-four” = 8 hundreds 4 tens 4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So the numeral is 844.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844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Q24.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“năm trăm linh năm”.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Q24.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numeral: “five hundred and five”.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Q24.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“năm trăm linh năm”.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numeral: “five hundred and five”.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119/151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“năm trăm linh năm” gồm các hàng: 5 trăm 0 chục 5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Vậy số cần viết là 505.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505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“five hundred and five” = 5 hundreds 0 tens 5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So the numeral is 505.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505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Q25.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“sáu trăm mười lăm”.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Q25.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numeral: “six hundred and fifteen”.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Q25.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“sáu trăm mười lăm”.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numeral: “six hundred and fifteen”.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“sáu trăm mười lăm” gồm các hàng: 6 trăm 1 chục 5 đơn vị.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Vậy số cần viết là 615.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615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25.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“six hundred and fifteen” = 6 hundreds 1 tens 5 ones.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So the numeral is 615.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615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Q26.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“bảy trăm mười lăm” có chữ số hàng chục là mấy?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Q26. </a:t>
            </a:r>
            <a:r>
              <a:rPr sz="1300" i="0">
                <a:solidFill>
                  <a:srgbClr val="111827"/>
                </a:solidFill>
                <a:latin typeface="Arial"/>
              </a:rPr>
              <a:t>In “seven hundred and fifteen”, what is the tens digit?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Q26.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“bảy trăm mười lăm” có chữ số hàng chục là mấy?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In “seven hundred and fifteen”, what is the tens digit?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129/151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“bảy trăm mười lăm” = 715.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Chữ số hàng chục của 715 là 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26.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“seven hundred and fifteen” = 715.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tens digit of 715 is 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Q27.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 lớn nhất có ba chữ số, rồi cho biết số đó đọc thế nào.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Q27.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greatest three-digit number, then say how it is read.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Q27.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 lớn nhất có ba chữ số, rồi cho biết số đó đọc thế nào.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greatest three-digit number, then say how it is read.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Số lớn nhất có ba chữ số là 999.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999 = chín trăm chín mươi chín.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999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greatest three-digit number is 999.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999 = nine hundred and ninety-nine.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999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Q28.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lớn hơn: “sáu trăm linh chín” hay “sáu trăm chín mươi”? Viết số lớn hơn bằng chữ số.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5486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Q28. </a:t>
            </a:r>
            <a:r>
              <a:rPr sz="1300" i="0">
                <a:solidFill>
                  <a:srgbClr val="111827"/>
                </a:solidFill>
                <a:latin typeface="Arial"/>
              </a:rPr>
              <a:t>Which is greater: “six hundred and nine” or “six hundred and ninety”? Write the greater one as a numeral.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2048255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32257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965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Q28. </a:t>
            </a:r>
            <a:r>
              <a:rPr sz="1300" i="0">
                <a:solidFill>
                  <a:srgbClr val="111827"/>
                </a:solidFill>
                <a:latin typeface="Arial"/>
              </a:rPr>
              <a:t>Số nào lớn hơn: “sáu trăm linh chín” hay “sáu trăm chín mươi”? Viết số lớn hơn bằng chữ số.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5486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Which is greater: “six hundred and nine” or “six hundred and ninety”? Write the greater one as a numeral.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41401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688336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139/151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“sáu trăm linh chín” = 609; “sáu trăm chín mươi” = 690.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690 &gt; 609 nên số lớn hơn là 690.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690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140/151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28.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“six hundred and nine” = 609; “six hundred and ninety” = 690.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690 &gt; 609, so the greater is 690.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690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141/151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Q29. </a:t>
            </a:r>
            <a:r>
              <a:rPr sz="1300" i="0">
                <a:solidFill>
                  <a:srgbClr val="111827"/>
                </a:solidFill>
                <a:latin typeface="Arial"/>
              </a:rPr>
              <a:t>Đọc số 210 rồi cho biết chữ số hàng đơn vị của nó là mấy.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142/151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Q29. </a:t>
            </a:r>
            <a:r>
              <a:rPr sz="1300" i="0">
                <a:solidFill>
                  <a:srgbClr val="111827"/>
                </a:solidFill>
                <a:latin typeface="Arial"/>
              </a:rPr>
              <a:t>Read the number 210, then give its ones digit.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143/151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Q29. </a:t>
            </a:r>
            <a:r>
              <a:rPr sz="1300" i="0">
                <a:solidFill>
                  <a:srgbClr val="111827"/>
                </a:solidFill>
                <a:latin typeface="Arial"/>
              </a:rPr>
              <a:t>Đọc số 210 rồi cho biết chữ số hàng đơn vị của nó là mấy.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Read the number 210, then give its ones digit.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144/151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210 = hai trăm mười.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Chữ số hàng đơn vị của 210 là 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145/151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29.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210 = two hundred and ten.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21284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The ones digit of 210 is 0.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268833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146/151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CÂU HỎI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Q30.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“five hundred and fifteen”.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147/151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QUESTION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Q30. </a:t>
            </a:r>
            <a:r>
              <a:rPr sz="1300" i="0">
                <a:solidFill>
                  <a:srgbClr val="111827"/>
                </a:solidFill>
                <a:latin typeface="Arial"/>
              </a:rPr>
              <a:t>Write the numeral: “five hundred and fifteen”.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7393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920240" y="204825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148/151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1691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E7A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SONG NGỮ  ·  BILINGUAL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8988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300" b="1">
                <a:solidFill>
                  <a:srgbClr val="C00000"/>
                </a:solidFill>
                <a:latin typeface="Arial"/>
              </a:rPr>
              <a:t>Q30. </a:t>
            </a:r>
            <a:r>
              <a:rPr sz="1300" i="0">
                <a:solidFill>
                  <a:srgbClr val="111827"/>
                </a:solidFill>
                <a:latin typeface="Arial"/>
              </a:rPr>
              <a:t>Viết số: “five hundred and fifteen”.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1755648"/>
            <a:ext cx="1060704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r>
              <a:rPr sz="1200" i="1">
                <a:solidFill>
                  <a:srgbClr val="1B2A56"/>
                </a:solidFill>
                <a:latin typeface="Arial"/>
              </a:rPr>
              <a:t>Write the numeral: “five hundred and fifteen”.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139696"/>
            <a:ext cx="2011680" cy="310896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111827"/>
                </a:solidFill>
                <a:latin typeface="Arial"/>
              </a:rPr>
              <a:t>Answer: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920240" y="2414015"/>
            <a:ext cx="274320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272784"/>
            <a:ext cx="4206240" cy="20116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0" i="0">
                <a:solidFill>
                  <a:srgbClr val="6B7280"/>
                </a:solidFill>
                <a:latin typeface="Arial"/>
              </a:rPr>
              <a:t>MathExpress · Giáo Dục Thành Đạt · Chuyên đề 1 · Lớp 2–3 — Dạng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149/151</a:t>
            </a:r>
          </a:p>
        </p:txBody>
      </p:sp>
      <p:pic>
        <p:nvPicPr>
          <p:cNvPr id="36" name="Picture 35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1B2A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ĐÁP ÁN  ·  TIẾNG VIỆT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30.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LỜI GIẢI: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“five hundred and fifteen” = 5 trăm 15 = 515.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ĐÁP ÁN: 515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150/151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365760" y="1234440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365760" y="1618488"/>
            <a:ext cx="978408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365760" y="200253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365760" y="238658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65760" y="277063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" y="3154679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5760" y="3538727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365760" y="392277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65760" y="430682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65760" y="4690872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" y="5074920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65760" y="5458968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5760" y="5843016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65760" y="6227064"/>
            <a:ext cx="11430000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320" y="868680"/>
            <a:ext cx="11064240" cy="20116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20040" y="932688"/>
            <a:ext cx="2743200" cy="310896"/>
          </a:xfrm>
          <a:prstGeom prst="rect">
            <a:avLst/>
          </a:prstGeom>
          <a:solidFill>
            <a:srgbClr val="B5530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4048" y="950976"/>
            <a:ext cx="2651760" cy="274320"/>
          </a:xfrm>
          <a:prstGeom prst="rect">
            <a:avLst/>
          </a:prstGeom>
          <a:noFill/>
          <a:effectLst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rial"/>
              </a:rPr>
              <a:t>ANSWER  ·  ENGLISH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1335024"/>
            <a:ext cx="1828800" cy="384048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C00000"/>
                </a:solidFill>
                <a:latin typeface="Arial"/>
              </a:rPr>
              <a:t>30.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1371600"/>
            <a:ext cx="5486400" cy="36576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11827"/>
                </a:solidFill>
                <a:latin typeface="Arial"/>
              </a:rPr>
              <a:t>SOLUTION: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1847088"/>
            <a:ext cx="10607040" cy="34747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111827"/>
                </a:solidFill>
                <a:latin typeface="Arial"/>
              </a:rPr>
              <a:t>“five hundred and fifteen” = 500 + 15 = 515.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2322576"/>
            <a:ext cx="7315200" cy="411480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1E7A46"/>
                </a:solidFill>
                <a:latin typeface="Arial"/>
              </a:rPr>
              <a:t>KEY: 515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6391656"/>
            <a:ext cx="2743200" cy="164592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1">
                <a:solidFill>
                  <a:srgbClr val="6B7280"/>
                </a:solidFill>
                <a:latin typeface="Arial"/>
              </a:rPr>
              <a:t>Working Space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74536"/>
            <a:ext cx="320040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1B2A56"/>
                </a:solidFill>
                <a:latin typeface="Arial"/>
              </a:rPr>
              <a:t>© Giáo Dục Thành Đạt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6547104"/>
            <a:ext cx="393192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6B7280"/>
                </a:solidFill>
                <a:latin typeface="Arial"/>
              </a:rPr>
              <a:t>Hotline: 0963 29 6388 – 0966 17 00 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0" y="777240"/>
            <a:ext cx="12191695" cy="0"/>
          </a:xfrm>
          <a:prstGeom prst="line">
            <a:avLst/>
          </a:prstGeom>
          <a:ln w="9525">
            <a:solidFill>
              <a:srgbClr val="D9E2E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Student: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88720" y="502920"/>
            <a:ext cx="301752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48056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Class: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20640" y="502920"/>
            <a:ext cx="2377439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772400" y="256032"/>
            <a:ext cx="10058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11827"/>
                </a:solidFill>
                <a:latin typeface="Arial"/>
              </a:rPr>
              <a:t>Date: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366760" y="502920"/>
            <a:ext cx="3383280" cy="0"/>
          </a:xfrm>
          <a:prstGeom prst="line">
            <a:avLst/>
          </a:prstGeom>
          <a:ln w="12700">
            <a:solidFill>
              <a:srgbClr val="1B2A5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778240" y="256032"/>
            <a:ext cx="1463040" cy="237744"/>
          </a:xfrm>
          <a:prstGeom prst="rect">
            <a:avLst/>
          </a:prstGeom>
          <a:noFill/>
          <a:effectLst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7280"/>
                </a:solidFill>
                <a:latin typeface="Arial"/>
              </a:rPr>
              <a:t>151/151</a:t>
            </a:r>
          </a:p>
        </p:txBody>
      </p:sp>
      <p:pic>
        <p:nvPicPr>
          <p:cNvPr id="35" name="Picture 34" descr="logo_tnd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5328" y="932688"/>
            <a:ext cx="914400" cy="91440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